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307" r:id="rId3"/>
    <p:sldId id="258" r:id="rId4"/>
    <p:sldId id="262" r:id="rId5"/>
    <p:sldId id="308" r:id="rId6"/>
    <p:sldId id="309" r:id="rId7"/>
    <p:sldId id="299" r:id="rId8"/>
    <p:sldId id="300" r:id="rId9"/>
    <p:sldId id="301" r:id="rId10"/>
    <p:sldId id="261" r:id="rId11"/>
    <p:sldId id="293" r:id="rId12"/>
    <p:sldId id="290" r:id="rId13"/>
    <p:sldId id="283" r:id="rId14"/>
    <p:sldId id="286" r:id="rId15"/>
    <p:sldId id="289" r:id="rId16"/>
    <p:sldId id="302" r:id="rId17"/>
    <p:sldId id="303" r:id="rId18"/>
    <p:sldId id="306" r:id="rId19"/>
    <p:sldId id="305" r:id="rId20"/>
    <p:sldId id="310" r:id="rId21"/>
    <p:sldId id="304" r:id="rId22"/>
    <p:sldId id="292" r:id="rId23"/>
    <p:sldId id="266" r:id="rId24"/>
    <p:sldId id="279" r:id="rId25"/>
    <p:sldId id="284" r:id="rId26"/>
    <p:sldId id="282" r:id="rId27"/>
    <p:sldId id="280" r:id="rId28"/>
    <p:sldId id="263" r:id="rId29"/>
    <p:sldId id="267" r:id="rId30"/>
    <p:sldId id="294" r:id="rId31"/>
    <p:sldId id="275" r:id="rId32"/>
    <p:sldId id="273" r:id="rId33"/>
    <p:sldId id="296" r:id="rId34"/>
    <p:sldId id="259" r:id="rId35"/>
    <p:sldId id="298" r:id="rId36"/>
    <p:sldId id="297" r:id="rId37"/>
    <p:sldId id="26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307"/>
            <p14:sldId id="258"/>
            <p14:sldId id="262"/>
            <p14:sldId id="308"/>
            <p14:sldId id="309"/>
            <p14:sldId id="299"/>
            <p14:sldId id="300"/>
            <p14:sldId id="301"/>
            <p14:sldId id="261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302"/>
            <p14:sldId id="303"/>
            <p14:sldId id="306"/>
            <p14:sldId id="305"/>
            <p14:sldId id="310"/>
          </p14:sldIdLst>
        </p14:section>
        <p14:section name="After Lunch Slides" id="{1BD9BFB8-896D-3241-9DEF-C4C5640B9C3D}">
          <p14:sldIdLst>
            <p14:sldId id="304"/>
            <p14:sldId id="292"/>
            <p14:sldId id="266"/>
            <p14:sldId id="279"/>
            <p14:sldId id="284"/>
            <p14:sldId id="282"/>
            <p14:sldId id="280"/>
            <p14:sldId id="263"/>
            <p14:sldId id="267"/>
          </p14:sldIdLst>
        </p14:section>
        <p14:section name="Device Software" id="{D485D66D-041A-2E43-A9E5-3FFF187D9685}">
          <p14:sldIdLst>
            <p14:sldId id="294"/>
            <p14:sldId id="275"/>
            <p14:sldId id="273"/>
          </p14:sldIdLst>
        </p14:section>
        <p14:section name="Stage 2" id="{6814D3C0-EE8E-6941-AF24-81F4AE9372B1}">
          <p14:sldIdLst>
            <p14:sldId id="296"/>
            <p14:sldId id="259"/>
            <p14:sldId id="298"/>
          </p14:sldIdLst>
        </p14:section>
        <p14:section name="Stage 3" id="{133E6B0F-E38B-4046-B48F-80D29262702E}">
          <p14:sldIdLst>
            <p14:sldId id="297"/>
          </p14:sldIdLst>
        </p14:section>
        <p14:section name="Stage 4" id="{F286D4A4-CCEF-8546-8568-D5B8BC96F8C7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0"/>
    <p:restoredTop sz="87275"/>
  </p:normalViewPr>
  <p:slideViewPr>
    <p:cSldViewPr snapToGrid="0" snapToObjects="1">
      <p:cViewPr varScale="1">
        <p:scale>
          <a:sx n="136" d="100"/>
          <a:sy n="136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urbanization of the world is only going to continue. Already we have crossed the tipping point.</a:t>
            </a:r>
          </a:p>
          <a:p>
            <a:endParaRPr lang="en-US" dirty="0"/>
          </a:p>
          <a:p>
            <a:r>
              <a:rPr lang="en-US" dirty="0"/>
              <a:t>Africa, the last major continent to do so, will cross it in 2035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bad at letting go of control as humans, but until we do there is no “smart city” only an intelligent city, with a bunch of really dumb citizens.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street with conveyor belt and you have the genesis of smart manufacturing. Replace it with corn on a conveyor at a grain silo and you have smart agriculture. Fundamental technology on any scale is the foundation of ALL of the IoT. It isn’t rocket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assume that all code is or should be “good” then you simply choose fast or easy for the purpose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30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9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e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Practical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/>
              <a:t>IoT for smart cities, manufacturing, and Analytics from scratch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196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What are we building today?</a:t>
            </a:r>
          </a:p>
        </p:txBody>
      </p:sp>
      <p:sp useBgFill="1">
        <p:nvSpPr>
          <p:cNvPr id="26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757A-6E4D-A148-8146-68C27802BDDC}"/>
              </a:ext>
            </a:extLst>
          </p:cNvPr>
          <p:cNvGrpSpPr/>
          <p:nvPr/>
        </p:nvGrpSpPr>
        <p:grpSpPr>
          <a:xfrm>
            <a:off x="938213" y="1987570"/>
            <a:ext cx="6293157" cy="2724105"/>
            <a:chOff x="938213" y="1987570"/>
            <a:chExt cx="6293157" cy="2724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FC8E0-2CFA-754F-B582-0D15C19F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333"/>
            <a:stretch/>
          </p:blipFill>
          <p:spPr>
            <a:xfrm>
              <a:off x="1118988" y="2386783"/>
              <a:ext cx="6112382" cy="20769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10AF06-6408-EB45-9C05-B6A82493B973}"/>
                </a:ext>
              </a:extLst>
            </p:cNvPr>
            <p:cNvSpPr txBox="1"/>
            <p:nvPr/>
          </p:nvSpPr>
          <p:spPr>
            <a:xfrm>
              <a:off x="938213" y="1987570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Devices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36CA518-04F3-6B42-ACED-D5A78826000B}"/>
                </a:ext>
              </a:extLst>
            </p:cNvPr>
            <p:cNvSpPr txBox="1"/>
            <p:nvPr/>
          </p:nvSpPr>
          <p:spPr>
            <a:xfrm>
              <a:off x="2119313" y="4342343"/>
              <a:ext cx="1253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Gateway(s)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77BD81EC-BC19-0E4F-9A6B-A69D019A9CF6}"/>
                </a:ext>
              </a:extLst>
            </p:cNvPr>
            <p:cNvSpPr txBox="1"/>
            <p:nvPr/>
          </p:nvSpPr>
          <p:spPr>
            <a:xfrm>
              <a:off x="3727601" y="2523610"/>
              <a:ext cx="1329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Stores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0B945C9-52A0-E649-A5E2-FBD62407173A}"/>
                </a:ext>
              </a:extLst>
            </p:cNvPr>
            <p:cNvSpPr txBox="1"/>
            <p:nvPr/>
          </p:nvSpPr>
          <p:spPr>
            <a:xfrm>
              <a:off x="5555454" y="4340593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Interfaces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086-5042-394B-84FC-B11C804B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46" y="1196595"/>
            <a:ext cx="6609873" cy="44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Step 1: 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NodeMCU</a:t>
            </a:r>
            <a:r>
              <a:rPr lang="en-US" dirty="0"/>
              <a:t>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Step 2: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Multi-discipline approaches to IOT</a:t>
            </a:r>
          </a:p>
        </p:txBody>
      </p:sp>
    </p:spTree>
    <p:extLst>
      <p:ext uri="{BB962C8B-B14F-4D97-AF65-F5344CB8AC3E}">
        <p14:creationId xmlns:p14="http://schemas.microsoft.com/office/powerpoint/2010/main" val="36546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5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0A8C-1D80-264B-BE19-F0101A76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0793"/>
            <a:ext cx="9905998" cy="1478570"/>
          </a:xfrm>
        </p:spPr>
        <p:txBody>
          <a:bodyPr/>
          <a:lstStyle/>
          <a:p>
            <a:r>
              <a:rPr lang="en-US" dirty="0"/>
              <a:t>Why so many languages?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FC9C5-777F-5D45-80B7-DB8D13FFEC84}"/>
              </a:ext>
            </a:extLst>
          </p:cNvPr>
          <p:cNvSpPr/>
          <p:nvPr/>
        </p:nvSpPr>
        <p:spPr>
          <a:xfrm>
            <a:off x="1296389" y="1610425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“Easy” Code</a:t>
            </a:r>
          </a:p>
          <a:p>
            <a:pPr algn="ctr"/>
            <a:r>
              <a:rPr lang="en-US" dirty="0" err="1"/>
              <a:t>NodeRed</a:t>
            </a:r>
            <a:r>
              <a:rPr lang="en-US" dirty="0"/>
              <a:t>/JAVA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F323BF-17E9-7F47-A656-EC8B6F32C43A}"/>
              </a:ext>
            </a:extLst>
          </p:cNvPr>
          <p:cNvSpPr/>
          <p:nvPr/>
        </p:nvSpPr>
        <p:spPr>
          <a:xfrm>
            <a:off x="1296389" y="4034641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“Fast” Code</a:t>
            </a:r>
          </a:p>
          <a:p>
            <a:pPr algn="ctr"/>
            <a:r>
              <a:rPr lang="en-US" dirty="0" err="1"/>
              <a:t>Asembly</a:t>
            </a:r>
            <a:r>
              <a:rPr lang="en-US" dirty="0"/>
              <a:t>/C++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E9C1E7-AB10-054B-86E1-075684F7371C}"/>
              </a:ext>
            </a:extLst>
          </p:cNvPr>
          <p:cNvSpPr/>
          <p:nvPr/>
        </p:nvSpPr>
        <p:spPr>
          <a:xfrm>
            <a:off x="3406899" y="2823358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“Good” Code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C5029C-68A0-F84A-9080-7D73D092485D}"/>
              </a:ext>
            </a:extLst>
          </p:cNvPr>
          <p:cNvSpPr/>
          <p:nvPr/>
        </p:nvSpPr>
        <p:spPr>
          <a:xfrm>
            <a:off x="6267533" y="3728190"/>
            <a:ext cx="5717639" cy="6096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RIGHT CODE FOR EACH PURPOSE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D3E81647-B770-FB40-9F50-6A073F473918}"/>
              </a:ext>
            </a:extLst>
          </p:cNvPr>
          <p:cNvSpPr/>
          <p:nvPr/>
        </p:nvSpPr>
        <p:spPr>
          <a:xfrm rot="5400000">
            <a:off x="4080493" y="1766129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93F5F633-F509-214E-A329-956A2B3E8DC3}"/>
              </a:ext>
            </a:extLst>
          </p:cNvPr>
          <p:cNvSpPr/>
          <p:nvPr/>
        </p:nvSpPr>
        <p:spPr>
          <a:xfrm rot="16200000" flipV="1">
            <a:off x="4080493" y="2535376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05C8E-3222-2B46-AEEF-BA0B73B2A6E3}"/>
              </a:ext>
            </a:extLst>
          </p:cNvPr>
          <p:cNvSpPr txBox="1"/>
          <p:nvPr/>
        </p:nvSpPr>
        <p:spPr>
          <a:xfrm>
            <a:off x="4108862" y="5723906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Code: </a:t>
            </a:r>
          </a:p>
          <a:p>
            <a:r>
              <a:rPr lang="en-US" dirty="0"/>
              <a:t>Real-time, interrupt drive, time-sensitive, super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C3A23-26B2-D448-B7B2-7428EAB833BC}"/>
              </a:ext>
            </a:extLst>
          </p:cNvPr>
          <p:cNvSpPr txBox="1"/>
          <p:nvPr/>
        </p:nvSpPr>
        <p:spPr>
          <a:xfrm>
            <a:off x="4108862" y="1802298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Code: </a:t>
            </a:r>
          </a:p>
          <a:p>
            <a:r>
              <a:rPr lang="en-US" dirty="0"/>
              <a:t>Agile, common, simple, approachable, good for prototyping</a:t>
            </a:r>
          </a:p>
        </p:txBody>
      </p:sp>
    </p:spTree>
    <p:extLst>
      <p:ext uri="{BB962C8B-B14F-4D97-AF65-F5344CB8AC3E}">
        <p14:creationId xmlns:p14="http://schemas.microsoft.com/office/powerpoint/2010/main" val="29880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loud 58">
            <a:extLst>
              <a:ext uri="{FF2B5EF4-FFF2-40B4-BE49-F238E27FC236}">
                <a16:creationId xmlns:a16="http://schemas.microsoft.com/office/drawing/2014/main" id="{C54568C9-50FD-344B-BB55-59119DD37C2D}"/>
              </a:ext>
            </a:extLst>
          </p:cNvPr>
          <p:cNvSpPr/>
          <p:nvPr/>
        </p:nvSpPr>
        <p:spPr>
          <a:xfrm>
            <a:off x="4848742" y="-190001"/>
            <a:ext cx="7859095" cy="7148941"/>
          </a:xfrm>
          <a:prstGeom prst="cloud">
            <a:avLst/>
          </a:prstGeom>
          <a:solidFill>
            <a:schemeClr val="tx2">
              <a:alpha val="30000"/>
            </a:schemeClr>
          </a:solidFill>
          <a:ln>
            <a:solidFill>
              <a:schemeClr val="tx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07E05B-CAAC-CB47-9A5F-9136B7D5B6BC}"/>
              </a:ext>
            </a:extLst>
          </p:cNvPr>
          <p:cNvCxnSpPr>
            <a:cxnSpLocks/>
          </p:cNvCxnSpPr>
          <p:nvPr/>
        </p:nvCxnSpPr>
        <p:spPr>
          <a:xfrm flipV="1">
            <a:off x="5000504" y="4001785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45AA92-5D6C-5745-AD77-EB4062C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What goes where?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C2BF90-B738-C745-883E-F73F2FB4C471}"/>
              </a:ext>
            </a:extLst>
          </p:cNvPr>
          <p:cNvGrpSpPr/>
          <p:nvPr/>
        </p:nvGrpSpPr>
        <p:grpSpPr>
          <a:xfrm>
            <a:off x="1450483" y="4001785"/>
            <a:ext cx="3090779" cy="1873274"/>
            <a:chOff x="1141413" y="1804985"/>
            <a:chExt cx="3090779" cy="1873274"/>
          </a:xfrm>
        </p:grpSpPr>
        <p:pic>
          <p:nvPicPr>
            <p:cNvPr id="4" name="Picture 3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5102E63B-5348-4E41-BB4D-DD6B76FA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1804985"/>
              <a:ext cx="3090779" cy="15039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FED14C-D775-D84B-ADBD-6424ABEAE5B2}"/>
                </a:ext>
              </a:extLst>
            </p:cNvPr>
            <p:cNvSpPr txBox="1"/>
            <p:nvPr/>
          </p:nvSpPr>
          <p:spPr>
            <a:xfrm>
              <a:off x="1141413" y="3308927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ESP8266 – C/C++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54921-D3E8-B345-BDFA-B2A979FB8AE3}"/>
              </a:ext>
            </a:extLst>
          </p:cNvPr>
          <p:cNvGrpSpPr/>
          <p:nvPr/>
        </p:nvGrpSpPr>
        <p:grpSpPr>
          <a:xfrm>
            <a:off x="5612085" y="866581"/>
            <a:ext cx="3481651" cy="2680731"/>
            <a:chOff x="8211211" y="1804985"/>
            <a:chExt cx="3481651" cy="2680731"/>
          </a:xfrm>
        </p:grpSpPr>
        <p:pic>
          <p:nvPicPr>
            <p:cNvPr id="8" name="Picture 7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790E8CE0-28E0-6945-BE40-94DAF2A43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CA72F-72ED-2848-8DB9-52A09459ADAB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</a:t>
              </a:r>
              <a:r>
                <a:rPr lang="en-US" dirty="0" err="1"/>
                <a:t>NodeRed</a:t>
              </a:r>
              <a:r>
                <a:rPr lang="en-US" dirty="0"/>
                <a:t> and MQTT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B9EE6-9960-5147-BD6B-672CD9BEB355}"/>
              </a:ext>
            </a:extLst>
          </p:cNvPr>
          <p:cNvGrpSpPr/>
          <p:nvPr/>
        </p:nvGrpSpPr>
        <p:grpSpPr>
          <a:xfrm>
            <a:off x="5612085" y="4156946"/>
            <a:ext cx="3481651" cy="2680731"/>
            <a:chOff x="8211211" y="1804985"/>
            <a:chExt cx="3481651" cy="2680731"/>
          </a:xfrm>
        </p:grpSpPr>
        <p:pic>
          <p:nvPicPr>
            <p:cNvPr id="12" name="Picture 11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0CB1A882-60A5-2945-8929-8A8F3ED8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641EA8-943C-0C44-8501-A807EAAB833D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MYSQL (MariaDB)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DED96-7B88-8944-8916-A4D4FF9FBAD3}"/>
              </a:ext>
            </a:extLst>
          </p:cNvPr>
          <p:cNvGrpSpPr/>
          <p:nvPr/>
        </p:nvGrpSpPr>
        <p:grpSpPr>
          <a:xfrm>
            <a:off x="1450483" y="1660314"/>
            <a:ext cx="3090779" cy="2100168"/>
            <a:chOff x="1450483" y="1346679"/>
            <a:chExt cx="3090779" cy="21001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DD69A0-9EB9-AA44-839D-38E151EF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483" y="1716011"/>
              <a:ext cx="3090779" cy="17308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A8F415-113E-C44F-BDF6-335A17028813}"/>
                </a:ext>
              </a:extLst>
            </p:cNvPr>
            <p:cNvSpPr txBox="1"/>
            <p:nvPr/>
          </p:nvSpPr>
          <p:spPr>
            <a:xfrm>
              <a:off x="1450483" y="1346679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SENSORS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BEFA7E-B23F-A543-8722-EAEDC3F1247F}"/>
              </a:ext>
            </a:extLst>
          </p:cNvPr>
          <p:cNvCxnSpPr>
            <a:cxnSpLocks/>
          </p:cNvCxnSpPr>
          <p:nvPr/>
        </p:nvCxnSpPr>
        <p:spPr>
          <a:xfrm>
            <a:off x="2281382" y="3429000"/>
            <a:ext cx="0" cy="810491"/>
          </a:xfrm>
          <a:prstGeom prst="straightConnector1">
            <a:avLst/>
          </a:prstGeom>
          <a:ln w="603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825A33-D34E-F842-B364-46556DCFC714}"/>
              </a:ext>
            </a:extLst>
          </p:cNvPr>
          <p:cNvCxnSpPr>
            <a:cxnSpLocks/>
          </p:cNvCxnSpPr>
          <p:nvPr/>
        </p:nvCxnSpPr>
        <p:spPr>
          <a:xfrm flipV="1">
            <a:off x="4448219" y="2906016"/>
            <a:ext cx="1346939" cy="142260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3E0CCF-96A7-6947-8973-AC0CDB538D51}"/>
              </a:ext>
            </a:extLst>
          </p:cNvPr>
          <p:cNvCxnSpPr>
            <a:cxnSpLocks/>
          </p:cNvCxnSpPr>
          <p:nvPr/>
        </p:nvCxnSpPr>
        <p:spPr>
          <a:xfrm>
            <a:off x="9011934" y="3128488"/>
            <a:ext cx="0" cy="136038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0C3D1E-0762-ED4A-A426-823F41E0D19E}"/>
              </a:ext>
            </a:extLst>
          </p:cNvPr>
          <p:cNvGrpSpPr/>
          <p:nvPr/>
        </p:nvGrpSpPr>
        <p:grpSpPr>
          <a:xfrm>
            <a:off x="9379504" y="866581"/>
            <a:ext cx="2724025" cy="1896463"/>
            <a:chOff x="9379504" y="866581"/>
            <a:chExt cx="2724025" cy="1896463"/>
          </a:xfrm>
        </p:grpSpPr>
        <p:pic>
          <p:nvPicPr>
            <p:cNvPr id="32" name="Picture 31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6B42C755-79FC-3A49-9D1B-6C34F581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504" y="866581"/>
              <a:ext cx="2724025" cy="153226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89E444-D583-224E-ABB2-999EBDBEB5EA}"/>
                </a:ext>
              </a:extLst>
            </p:cNvPr>
            <p:cNvSpPr txBox="1"/>
            <p:nvPr/>
          </p:nvSpPr>
          <p:spPr>
            <a:xfrm>
              <a:off x="9379504" y="2393712"/>
              <a:ext cx="272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UI – Java &amp;HTML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CB93FC6-8A28-224B-93CF-0DD59C6700AE}"/>
              </a:ext>
            </a:extLst>
          </p:cNvPr>
          <p:cNvSpPr txBox="1"/>
          <p:nvPr/>
        </p:nvSpPr>
        <p:spPr>
          <a:xfrm>
            <a:off x="10315698" y="3328477"/>
            <a:ext cx="73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x8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34C581-3383-4E4A-883B-98F6809589D3}"/>
              </a:ext>
            </a:extLst>
          </p:cNvPr>
          <p:cNvCxnSpPr/>
          <p:nvPr/>
        </p:nvCxnSpPr>
        <p:spPr>
          <a:xfrm>
            <a:off x="1143001" y="1478570"/>
            <a:ext cx="0" cy="46359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76FC39-917D-2141-B6E9-DDEB07D4B0FF}"/>
              </a:ext>
            </a:extLst>
          </p:cNvPr>
          <p:cNvCxnSpPr>
            <a:cxnSpLocks/>
          </p:cNvCxnSpPr>
          <p:nvPr/>
        </p:nvCxnSpPr>
        <p:spPr>
          <a:xfrm flipH="1">
            <a:off x="1143001" y="6114473"/>
            <a:ext cx="38921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C3AB0A-DC22-FB4D-B5C5-D3AC1AA76163}"/>
              </a:ext>
            </a:extLst>
          </p:cNvPr>
          <p:cNvCxnSpPr>
            <a:cxnSpLocks/>
          </p:cNvCxnSpPr>
          <p:nvPr/>
        </p:nvCxnSpPr>
        <p:spPr>
          <a:xfrm>
            <a:off x="5012378" y="4001785"/>
            <a:ext cx="0" cy="2112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6DD87D-E455-934D-9161-6B2A8D0E63A4}"/>
              </a:ext>
            </a:extLst>
          </p:cNvPr>
          <p:cNvCxnSpPr>
            <a:cxnSpLocks/>
          </p:cNvCxnSpPr>
          <p:nvPr/>
        </p:nvCxnSpPr>
        <p:spPr>
          <a:xfrm>
            <a:off x="1143001" y="1478570"/>
            <a:ext cx="4340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E6FA24-367F-DC4A-8B01-A763C2E374AB}"/>
              </a:ext>
            </a:extLst>
          </p:cNvPr>
          <p:cNvCxnSpPr>
            <a:cxnSpLocks/>
          </p:cNvCxnSpPr>
          <p:nvPr/>
        </p:nvCxnSpPr>
        <p:spPr>
          <a:xfrm flipH="1">
            <a:off x="5483495" y="605641"/>
            <a:ext cx="991" cy="896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5921736-3FC8-9E4B-B882-7999D56A922B}"/>
              </a:ext>
            </a:extLst>
          </p:cNvPr>
          <p:cNvCxnSpPr>
            <a:cxnSpLocks/>
          </p:cNvCxnSpPr>
          <p:nvPr/>
        </p:nvCxnSpPr>
        <p:spPr>
          <a:xfrm flipV="1">
            <a:off x="5479631" y="593481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DBB0BF-046C-1443-ABE8-66DF38AB65A5}"/>
              </a:ext>
            </a:extLst>
          </p:cNvPr>
          <p:cNvCxnSpPr>
            <a:cxnSpLocks/>
          </p:cNvCxnSpPr>
          <p:nvPr/>
        </p:nvCxnSpPr>
        <p:spPr>
          <a:xfrm>
            <a:off x="9020393" y="1998405"/>
            <a:ext cx="5867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9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1FD3893-F557-8948-976C-5C1A984A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711"/>
            <a:ext cx="5894387" cy="9128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E7A1-1CCC-254A-87EA-3FDC5DCF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6489" y="1692160"/>
            <a:ext cx="6082671" cy="354171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Noon – 1 : Defining “Smart” – Intro and lecture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1 – 2: LUNCH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2 – 4: Building Smart Tech – hands-on</a:t>
            </a:r>
          </a:p>
        </p:txBody>
      </p:sp>
      <p:pic>
        <p:nvPicPr>
          <p:cNvPr id="8" name="Content Placeholder 7" descr="A glass of wine&#10;&#10;Description automatically generated">
            <a:extLst>
              <a:ext uri="{FF2B5EF4-FFF2-40B4-BE49-F238E27FC236}">
                <a16:creationId xmlns:a16="http://schemas.microsoft.com/office/drawing/2014/main" id="{CD3B3D7F-EBD3-054C-B4ED-55A786E0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4952" r="12674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56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C9708E4-18EC-9847-AE08-14ACBEAB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00" y="1123527"/>
            <a:ext cx="819359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Let’s Build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Simple smart anything sensor pack</a:t>
            </a:r>
          </a:p>
        </p:txBody>
      </p:sp>
    </p:spTree>
    <p:extLst>
      <p:ext uri="{BB962C8B-B14F-4D97-AF65-F5344CB8AC3E}">
        <p14:creationId xmlns:p14="http://schemas.microsoft.com/office/powerpoint/2010/main" val="318993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box!?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IR Sensor</a:t>
            </a:r>
          </a:p>
          <a:p>
            <a:pPr lvl="1"/>
            <a:r>
              <a:rPr lang="en-US" sz="2800" dirty="0" err="1"/>
              <a:t>NodeMCU</a:t>
            </a:r>
            <a:endParaRPr lang="en-US" sz="2800" dirty="0"/>
          </a:p>
        </p:txBody>
      </p:sp>
      <p:pic>
        <p:nvPicPr>
          <p:cNvPr id="4" name="Picture 3" descr="A circuit board on a table&#13;&#10;&#13;&#10;Description automatically generated">
            <a:extLst>
              <a:ext uri="{FF2B5EF4-FFF2-40B4-BE49-F238E27FC236}">
                <a16:creationId xmlns:a16="http://schemas.microsoft.com/office/drawing/2014/main" id="{B58018DD-1B3B-544A-B495-88FD2807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52" y="1757407"/>
            <a:ext cx="4730496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052" y="1878876"/>
            <a:ext cx="4727350" cy="4819379"/>
          </a:xfrm>
        </p:spPr>
        <p:txBody>
          <a:bodyPr>
            <a:normAutofit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Very low Power Consumption</a:t>
            </a:r>
          </a:p>
          <a:p>
            <a:pPr lvl="1"/>
            <a:r>
              <a:rPr lang="en-US" dirty="0"/>
              <a:t>Very small size</a:t>
            </a:r>
          </a:p>
          <a:p>
            <a:pPr lvl="1"/>
            <a:r>
              <a:rPr lang="en-US" dirty="0"/>
              <a:t>Built-in Wireless</a:t>
            </a:r>
          </a:p>
          <a:p>
            <a:pPr lvl="1"/>
            <a:endParaRPr lang="en-US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dirty="0"/>
              <a:t>Programming Support</a:t>
            </a:r>
          </a:p>
          <a:p>
            <a:pPr lvl="1"/>
            <a:r>
              <a:rPr lang="en-US" dirty="0"/>
              <a:t>Only 1 Analog input</a:t>
            </a:r>
          </a:p>
          <a:p>
            <a:pPr lvl="1"/>
            <a:endParaRPr lang="en-US" dirty="0"/>
          </a:p>
        </p:txBody>
      </p:sp>
      <p:pic>
        <p:nvPicPr>
          <p:cNvPr id="6" name="Picture 5" descr="A circuit board&#13;&#10;&#13;&#10;Description automatically generated">
            <a:extLst>
              <a:ext uri="{FF2B5EF4-FFF2-40B4-BE49-F238E27FC236}">
                <a16:creationId xmlns:a16="http://schemas.microsoft.com/office/drawing/2014/main" id="{6618B7DA-AE29-CA43-AF2C-DB86C85F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5" y="1878876"/>
            <a:ext cx="6371374" cy="31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Common Sensor pinout:</a:t>
            </a:r>
          </a:p>
          <a:p>
            <a:pPr lvl="1"/>
            <a:r>
              <a:rPr lang="en-US" dirty="0"/>
              <a:t>VCC = power IN</a:t>
            </a:r>
          </a:p>
          <a:p>
            <a:pPr lvl="1"/>
            <a:r>
              <a:rPr lang="en-US" dirty="0"/>
              <a:t>GND = power OUT (Ground)</a:t>
            </a:r>
          </a:p>
          <a:p>
            <a:pPr lvl="1"/>
            <a:r>
              <a:rPr lang="en-US" dirty="0"/>
              <a:t>Out(put) = signal out</a:t>
            </a:r>
          </a:p>
          <a:p>
            <a:r>
              <a:rPr lang="en-US" sz="2000" dirty="0"/>
              <a:t>Sometimes you also get:</a:t>
            </a:r>
          </a:p>
          <a:p>
            <a:pPr lvl="1"/>
            <a:r>
              <a:rPr lang="en-US" dirty="0"/>
              <a:t>A0 = Analog output </a:t>
            </a:r>
          </a:p>
          <a:p>
            <a:pPr lvl="1"/>
            <a:r>
              <a:rPr lang="en-US" dirty="0"/>
              <a:t>D0 = Digital output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circuit board&#13;&#10;&#13;&#10;Description automatically generated">
            <a:extLst>
              <a:ext uri="{FF2B5EF4-FFF2-40B4-BE49-F238E27FC236}">
                <a16:creationId xmlns:a16="http://schemas.microsoft.com/office/drawing/2014/main" id="{B17B4C96-B209-FF45-A9E7-D3DE44050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61391"/>
            <a:ext cx="5456279" cy="37102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53456-FDC3-7748-8428-A93913B0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949017"/>
            <a:ext cx="7511487" cy="49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Putting it all together</a:t>
            </a:r>
          </a:p>
        </p:txBody>
      </p:sp>
      <p:sp useBgFill="1">
        <p:nvSpPr>
          <p:cNvPr id="60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A030188-B0C3-3D40-86C7-E4935FF0F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9"/>
          <a:stretch/>
        </p:blipFill>
        <p:spPr>
          <a:xfrm>
            <a:off x="1123648" y="1137621"/>
            <a:ext cx="6103062" cy="457729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KISS – keep it simple, son!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3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8918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733"/>
          </a:xfrm>
        </p:spPr>
        <p:txBody>
          <a:bodyPr/>
          <a:lstStyle/>
          <a:p>
            <a:pPr algn="ctr"/>
            <a:r>
              <a:rPr lang="en-US" dirty="0"/>
              <a:t>Quick Intro</a:t>
            </a:r>
          </a:p>
        </p:txBody>
      </p:sp>
      <p:pic>
        <p:nvPicPr>
          <p:cNvPr id="5" name="Picture 4" descr="A person in a military uniform&#13;&#10;&#13;&#10;Description automatically generated">
            <a:extLst>
              <a:ext uri="{FF2B5EF4-FFF2-40B4-BE49-F238E27FC236}">
                <a16:creationId xmlns:a16="http://schemas.microsoft.com/office/drawing/2014/main" id="{444F2586-2C79-E449-8603-23A28079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8" b="23253"/>
          <a:stretch/>
        </p:blipFill>
        <p:spPr>
          <a:xfrm>
            <a:off x="1423851" y="914120"/>
            <a:ext cx="2176035" cy="2146223"/>
          </a:xfrm>
          <a:prstGeom prst="rect">
            <a:avLst/>
          </a:prstGeom>
        </p:spPr>
      </p:pic>
      <p:pic>
        <p:nvPicPr>
          <p:cNvPr id="7" name="Picture 6" descr="A screen shot of a person&#13;&#10;&#13;&#10;Description automatically generated">
            <a:extLst>
              <a:ext uri="{FF2B5EF4-FFF2-40B4-BE49-F238E27FC236}">
                <a16:creationId xmlns:a16="http://schemas.microsoft.com/office/drawing/2014/main" id="{0578F253-66E0-9245-909E-07430A39F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8" r="38865" b="31227"/>
          <a:stretch/>
        </p:blipFill>
        <p:spPr>
          <a:xfrm>
            <a:off x="1423851" y="1987232"/>
            <a:ext cx="3207390" cy="3163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8F1BC-367C-BF4A-B1DC-7307437AC59D}"/>
              </a:ext>
            </a:extLst>
          </p:cNvPr>
          <p:cNvSpPr txBox="1"/>
          <p:nvPr/>
        </p:nvSpPr>
        <p:spPr>
          <a:xfrm>
            <a:off x="1423851" y="5274508"/>
            <a:ext cx="6414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 </a:t>
            </a:r>
            <a:r>
              <a:rPr lang="en-US" dirty="0" err="1"/>
              <a:t>Frolio</a:t>
            </a:r>
            <a:r>
              <a:rPr lang="en-US" dirty="0"/>
              <a:t> - @</a:t>
            </a:r>
            <a:r>
              <a:rPr lang="en-US" dirty="0" err="1"/>
              <a:t>froliol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/>
              <a:t>IBM Cloud and Cognitive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 Coast Guard veteran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 Chef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4EE4-8448-9C42-A033-F2BD629C51FD}"/>
              </a:ext>
            </a:extLst>
          </p:cNvPr>
          <p:cNvSpPr txBox="1"/>
          <p:nvPr/>
        </p:nvSpPr>
        <p:spPr>
          <a:xfrm>
            <a:off x="7171509" y="5274508"/>
            <a:ext cx="3487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 Harrold - @charrold303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Avoka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Military Dad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Robotics Inventor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3" name="Picture 12" descr="A person holding a sign posing for the camera&#13;&#10;&#13;&#10;Description automatically generated">
            <a:extLst>
              <a:ext uri="{FF2B5EF4-FFF2-40B4-BE49-F238E27FC236}">
                <a16:creationId xmlns:a16="http://schemas.microsoft.com/office/drawing/2014/main" id="{819AFDFF-55B3-F649-A0E2-8C259F2F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6" r="19091" b="50000"/>
          <a:stretch/>
        </p:blipFill>
        <p:spPr>
          <a:xfrm>
            <a:off x="7171509" y="914120"/>
            <a:ext cx="2320121" cy="1264251"/>
          </a:xfrm>
          <a:prstGeom prst="rect">
            <a:avLst/>
          </a:prstGeom>
        </p:spPr>
      </p:pic>
      <p:pic>
        <p:nvPicPr>
          <p:cNvPr id="10" name="Picture 9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7F016513-C4DD-1B4A-885F-306EFA2295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7" r="40490" b="21194"/>
          <a:stretch/>
        </p:blipFill>
        <p:spPr>
          <a:xfrm>
            <a:off x="7171509" y="1940047"/>
            <a:ext cx="3207390" cy="32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7" name="Rectangle 27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28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Device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Triggers and collectors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Review the code!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499808" cy="398999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Connected!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Sensors working together to coordinate events is SMART!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6F1D-0970-A440-90E7-FDE1308C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NodeRed</a:t>
            </a:r>
            <a:r>
              <a:rPr lang="en-US" dirty="0"/>
              <a:t> – Aggregating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7162-8111-5647-B2CC-8B8CBB509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6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an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0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Groupthink</a:t>
            </a:r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A4BA101-BF78-9145-A779-40E98B4D6584}"/>
              </a:ext>
            </a:extLst>
          </p:cNvPr>
          <p:cNvGrpSpPr/>
          <p:nvPr/>
        </p:nvGrpSpPr>
        <p:grpSpPr>
          <a:xfrm>
            <a:off x="561444" y="2097088"/>
            <a:ext cx="3939304" cy="2993753"/>
            <a:chOff x="1053282" y="2097088"/>
            <a:chExt cx="3939304" cy="29937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AB554-C2A2-884D-8F4F-8192CFA6A7CA}"/>
                </a:ext>
              </a:extLst>
            </p:cNvPr>
            <p:cNvSpPr txBox="1"/>
            <p:nvPr/>
          </p:nvSpPr>
          <p:spPr>
            <a:xfrm>
              <a:off x="1656660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1: Instrumentation</a:t>
              </a:r>
            </a:p>
          </p:txBody>
        </p:sp>
        <p:pic>
          <p:nvPicPr>
            <p:cNvPr id="23" name="Picture 22" descr="A picture containing indoor, refrigerator&#13;&#10;&#13;&#10;Description automatically generated">
              <a:extLst>
                <a:ext uri="{FF2B5EF4-FFF2-40B4-BE49-F238E27FC236}">
                  <a16:creationId xmlns:a16="http://schemas.microsoft.com/office/drawing/2014/main" id="{A0C3B2CB-024B-C149-ACB5-CA42277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282" y="2097088"/>
              <a:ext cx="3939304" cy="262442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“SMART”?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9C01-E957-DE42-8A99-57E23F13603D}"/>
              </a:ext>
            </a:extLst>
          </p:cNvPr>
          <p:cNvGrpSpPr/>
          <p:nvPr/>
        </p:nvGrpSpPr>
        <p:grpSpPr>
          <a:xfrm>
            <a:off x="4800312" y="2091021"/>
            <a:ext cx="3516828" cy="2999820"/>
            <a:chOff x="3658759" y="2091021"/>
            <a:chExt cx="3516828" cy="2999820"/>
          </a:xfrm>
        </p:grpSpPr>
        <p:pic>
          <p:nvPicPr>
            <p:cNvPr id="10" name="Picture 9" descr="A picture containing sky&#13;&#10;&#13;&#10;Description automatically generated">
              <a:extLst>
                <a:ext uri="{FF2B5EF4-FFF2-40B4-BE49-F238E27FC236}">
                  <a16:creationId xmlns:a16="http://schemas.microsoft.com/office/drawing/2014/main" id="{13E7CE6C-747B-9448-B21C-768F0369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623"/>
            <a:stretch/>
          </p:blipFill>
          <p:spPr>
            <a:xfrm>
              <a:off x="3658759" y="2091021"/>
              <a:ext cx="3516828" cy="26244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B6A3D6-FCF6-704D-A9CC-BD405BEFBD7C}"/>
                </a:ext>
              </a:extLst>
            </p:cNvPr>
            <p:cNvSpPr txBox="1"/>
            <p:nvPr/>
          </p:nvSpPr>
          <p:spPr>
            <a:xfrm>
              <a:off x="4050899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STAGE 2: Connections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27A18-AB4A-6F4E-A357-78C42B712EC4}"/>
              </a:ext>
            </a:extLst>
          </p:cNvPr>
          <p:cNvGrpSpPr/>
          <p:nvPr/>
        </p:nvGrpSpPr>
        <p:grpSpPr>
          <a:xfrm>
            <a:off x="8616704" y="2091021"/>
            <a:ext cx="3519863" cy="3008022"/>
            <a:chOff x="7132289" y="2091021"/>
            <a:chExt cx="3519863" cy="3008022"/>
          </a:xfrm>
        </p:grpSpPr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EF907BC1-F569-3C44-80C5-DFE7E673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0" b="18980"/>
            <a:stretch/>
          </p:blipFill>
          <p:spPr>
            <a:xfrm>
              <a:off x="7132289" y="2091021"/>
              <a:ext cx="3519863" cy="26183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2536B4-2679-1C43-B351-BF0087FC8B54}"/>
                </a:ext>
              </a:extLst>
            </p:cNvPr>
            <p:cNvSpPr txBox="1"/>
            <p:nvPr/>
          </p:nvSpPr>
          <p:spPr>
            <a:xfrm>
              <a:off x="7525946" y="4729711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3: Data &amp;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5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2" name="Group 71">
            <a:extLst>
              <a:ext uri="{FF2B5EF4-FFF2-40B4-BE49-F238E27FC236}">
                <a16:creationId xmlns:a16="http://schemas.microsoft.com/office/drawing/2014/main" id="{BAE72C3A-CAF0-4666-9C69-E1583E2BE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E783793D-E45D-4199-8C05-2BBE0192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id="{AF23A6BB-7543-431F-AB2D-6478728A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98FC4-476B-4AB9-93DF-BF7E6B5C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07874FA-441A-4761-8228-307F4D24C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0792D6D3-BEB6-41A5-A549-37832FA61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EF452B0B-7393-4F8C-9899-A5342216B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FF2AD944-20F9-4AD5-B0D6-5FD47318F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49244B25-0688-4410-885C-1D2FFDC2C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A58F8238-393D-445B-91F3-1ED5E46A7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13E63DF1-C47D-4B1C-A817-FEA041542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049EDD0D-3214-4A87-8F92-8EF3EC724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F678FE97-380F-46B8-AA7C-CEF0A871F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4B58E437-E734-4F0F-AB65-3A5FEB08B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A72F6457-25C4-48A3-98A1-430680F26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2EBF2F70-B28A-43F7-9048-2DEA40839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Line 16">
                <a:extLst>
                  <a:ext uri="{FF2B5EF4-FFF2-40B4-BE49-F238E27FC236}">
                    <a16:creationId xmlns:a16="http://schemas.microsoft.com/office/drawing/2014/main" id="{9E920E72-8CED-43C1-A34D-D5595B666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BA5FBD87-6954-455C-9AF1-6A5B2F142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6A8C5724-748B-4448-9C05-17BA4738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19">
                <a:extLst>
                  <a:ext uri="{FF2B5EF4-FFF2-40B4-BE49-F238E27FC236}">
                    <a16:creationId xmlns:a16="http://schemas.microsoft.com/office/drawing/2014/main" id="{C839561F-1AF3-4981-B22F-E9ACA676E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0">
                <a:extLst>
                  <a:ext uri="{FF2B5EF4-FFF2-40B4-BE49-F238E27FC236}">
                    <a16:creationId xmlns:a16="http://schemas.microsoft.com/office/drawing/2014/main" id="{3582C64D-9385-4753-8CC7-0147BC2C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Rectangle 21">
                <a:extLst>
                  <a:ext uri="{FF2B5EF4-FFF2-40B4-BE49-F238E27FC236}">
                    <a16:creationId xmlns:a16="http://schemas.microsoft.com/office/drawing/2014/main" id="{5F0CC5EE-B49B-4ABB-ABF8-7AF81A03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644C80C0-19A0-455C-98D2-166786088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3">
                <a:extLst>
                  <a:ext uri="{FF2B5EF4-FFF2-40B4-BE49-F238E27FC236}">
                    <a16:creationId xmlns:a16="http://schemas.microsoft.com/office/drawing/2014/main" id="{28484ACD-24BC-4653-B370-20FDFB01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4">
                <a:extLst>
                  <a:ext uri="{FF2B5EF4-FFF2-40B4-BE49-F238E27FC236}">
                    <a16:creationId xmlns:a16="http://schemas.microsoft.com/office/drawing/2014/main" id="{9B616E7A-3429-4B3F-AA3A-5154A09D3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5">
                <a:extLst>
                  <a:ext uri="{FF2B5EF4-FFF2-40B4-BE49-F238E27FC236}">
                    <a16:creationId xmlns:a16="http://schemas.microsoft.com/office/drawing/2014/main" id="{82E80232-2596-40D9-BBCB-EA7B1D70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6">
                <a:extLst>
                  <a:ext uri="{FF2B5EF4-FFF2-40B4-BE49-F238E27FC236}">
                    <a16:creationId xmlns:a16="http://schemas.microsoft.com/office/drawing/2014/main" id="{23231684-3104-4D1B-B20E-1EFBC4120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27">
                <a:extLst>
                  <a:ext uri="{FF2B5EF4-FFF2-40B4-BE49-F238E27FC236}">
                    <a16:creationId xmlns:a16="http://schemas.microsoft.com/office/drawing/2014/main" id="{74FE5672-2A88-4AB0-97C2-39540FC7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28">
                <a:extLst>
                  <a:ext uri="{FF2B5EF4-FFF2-40B4-BE49-F238E27FC236}">
                    <a16:creationId xmlns:a16="http://schemas.microsoft.com/office/drawing/2014/main" id="{1D0475A8-8A5E-4ED7-97C1-308F8FCAB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29">
                <a:extLst>
                  <a:ext uri="{FF2B5EF4-FFF2-40B4-BE49-F238E27FC236}">
                    <a16:creationId xmlns:a16="http://schemas.microsoft.com/office/drawing/2014/main" id="{D67121F5-0E4E-4C73-AD2F-7EABD18BD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0">
                <a:extLst>
                  <a:ext uri="{FF2B5EF4-FFF2-40B4-BE49-F238E27FC236}">
                    <a16:creationId xmlns:a16="http://schemas.microsoft.com/office/drawing/2014/main" id="{B73F1401-6814-4861-91C5-CF2B882B0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1">
                <a:extLst>
                  <a:ext uri="{FF2B5EF4-FFF2-40B4-BE49-F238E27FC236}">
                    <a16:creationId xmlns:a16="http://schemas.microsoft.com/office/drawing/2014/main" id="{3AD0FFA2-459C-4F4C-BB2F-CA3501BA8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785CFA6-2D9A-41CD-AE75-1707831B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351BF318-1FFA-4B63-98CB-C24433DD5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A705708C-F764-498D-A229-5FB95B9C4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B5A75E8F-AA13-4885-8AEF-B9BCDCEBF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5">
                <a:extLst>
                  <a:ext uri="{FF2B5EF4-FFF2-40B4-BE49-F238E27FC236}">
                    <a16:creationId xmlns:a16="http://schemas.microsoft.com/office/drawing/2014/main" id="{73AB44DD-DB3F-4E82-8214-A9EC52E0E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36">
                <a:extLst>
                  <a:ext uri="{FF2B5EF4-FFF2-40B4-BE49-F238E27FC236}">
                    <a16:creationId xmlns:a16="http://schemas.microsoft.com/office/drawing/2014/main" id="{4601856A-C590-493F-B8FF-5B3944CF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82CC6BC4-1ECF-4277-BD0E-A4EB8E95F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8E00E43A-29A1-4F34-89EC-D5E49E6D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324DAF95-0E97-4144-BDFC-3FE59BF84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B9AD4CC8-ABDE-4595-AAC9-3B55D968C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0F70F7E0-1442-4EF4-8857-8DE0DE239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Picture 6" descr="A picture containing map, text, screenshot&#13;&#10;&#13;&#10;Description automatically generated">
            <a:extLst>
              <a:ext uri="{FF2B5EF4-FFF2-40B4-BE49-F238E27FC236}">
                <a16:creationId xmlns:a16="http://schemas.microsoft.com/office/drawing/2014/main" id="{D3C53342-575F-634B-9E44-C314F5A64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3" t="22342" r="25424" b="36765"/>
          <a:stretch/>
        </p:blipFill>
        <p:spPr>
          <a:xfrm>
            <a:off x="-1" y="3878263"/>
            <a:ext cx="5388513" cy="2979737"/>
          </a:xfrm>
          <a:prstGeom prst="rect">
            <a:avLst/>
          </a:prstGeom>
        </p:spPr>
      </p:pic>
      <p:pic>
        <p:nvPicPr>
          <p:cNvPr id="9" name="Picture 8" descr="A picture containing items, indoor&#13;&#10;&#13;&#10;Description automatically generated">
            <a:extLst>
              <a:ext uri="{FF2B5EF4-FFF2-40B4-BE49-F238E27FC236}">
                <a16:creationId xmlns:a16="http://schemas.microsoft.com/office/drawing/2014/main" id="{9681F244-A328-494B-AD39-DDB796312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00" t="24889" r="6085" b="4697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5" name="Picture 4" descr="A picture containing grass&#13;&#10;&#13;&#10;Description automatically generated">
            <a:extLst>
              <a:ext uri="{FF2B5EF4-FFF2-40B4-BE49-F238E27FC236}">
                <a16:creationId xmlns:a16="http://schemas.microsoft.com/office/drawing/2014/main" id="{7E9FDEAD-BF68-8646-9840-671F9C5DF1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30" t="13850" r="12539" b="87"/>
          <a:stretch/>
        </p:blipFill>
        <p:spPr>
          <a:xfrm>
            <a:off x="4643183" y="-25987"/>
            <a:ext cx="7866317" cy="6857990"/>
          </a:xfrm>
          <a:prstGeom prst="rect">
            <a:avLst/>
          </a:prstGeom>
        </p:spPr>
      </p:pic>
      <p:cxnSp>
        <p:nvCxnSpPr>
          <p:cNvPr id="124" name="Straight Connector 75">
            <a:extLst>
              <a:ext uri="{FF2B5EF4-FFF2-40B4-BE49-F238E27FC236}">
                <a16:creationId xmlns:a16="http://schemas.microsoft.com/office/drawing/2014/main" id="{FCBDD5D8-375F-4A35-AF47-8D46BDF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78" name="Round Diagonal Corner Rectangle 109">
            <a:extLst>
              <a:ext uri="{FF2B5EF4-FFF2-40B4-BE49-F238E27FC236}">
                <a16:creationId xmlns:a16="http://schemas.microsoft.com/office/drawing/2014/main" id="{74AE915B-5E04-4156-BB9F-36CA1152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995" y="2438400"/>
            <a:ext cx="4475957" cy="2033949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86B6B-922C-1040-B600-42FBE53B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75" y="2603500"/>
            <a:ext cx="4088997" cy="111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The basics of “SMART” work for everything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737591-5F98-4A41-95D4-DEF828893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966965"/>
            <a:ext cx="0" cy="464515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308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88013BC-4AE3-A649-9473-2E306297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Building smarter cities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view of a city street filled with lots of traffic&#13;&#10;&#13;&#10;Description automatically generated">
            <a:extLst>
              <a:ext uri="{FF2B5EF4-FFF2-40B4-BE49-F238E27FC236}">
                <a16:creationId xmlns:a16="http://schemas.microsoft.com/office/drawing/2014/main" id="{7E52451A-9AEC-FF41-9881-A2535D6D5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6" r="8485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3" name="Group 11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2D39C6-CEA5-864D-8B96-CCAEF76C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Why Smart Cities?</a:t>
            </a:r>
          </a:p>
        </p:txBody>
      </p:sp>
      <p:sp>
        <p:nvSpPr>
          <p:cNvPr id="20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D3790F-210F-6443-9A96-850B203CA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98" r="1" b="3785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27D674-9DCA-5846-A65A-8039F3B5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What’s stopping this utopia?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tall glass tower in a city&#10;&#10;Description automatically generated">
            <a:extLst>
              <a:ext uri="{FF2B5EF4-FFF2-40B4-BE49-F238E27FC236}">
                <a16:creationId xmlns:a16="http://schemas.microsoft.com/office/drawing/2014/main" id="{78C634CD-30BD-924D-86DE-960FC1E6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05" r="1560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4ADD89D-EF10-6347-9BF5-78BC5EE3A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" y="74607"/>
            <a:ext cx="6699014" cy="6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489-4F3D-1248-B1E9-3A3D3335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it?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5DB2A-2775-8342-BAD9-87123CEE30DB}"/>
              </a:ext>
            </a:extLst>
          </p:cNvPr>
          <p:cNvGrpSpPr/>
          <p:nvPr/>
        </p:nvGrpSpPr>
        <p:grpSpPr>
          <a:xfrm>
            <a:off x="636755" y="618517"/>
            <a:ext cx="11116567" cy="5852952"/>
            <a:chOff x="623909" y="597933"/>
            <a:chExt cx="11116567" cy="58529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D2F4B-0E69-1E42-A615-5043CBB472AC}"/>
                </a:ext>
              </a:extLst>
            </p:cNvPr>
            <p:cNvSpPr txBox="1"/>
            <p:nvPr/>
          </p:nvSpPr>
          <p:spPr>
            <a:xfrm>
              <a:off x="2006668" y="5950472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4: Automating</a:t>
              </a:r>
            </a:p>
          </p:txBody>
        </p:sp>
        <p:pic>
          <p:nvPicPr>
            <p:cNvPr id="12" name="Picture 11" descr="A traffic light on a city street at night&#13;&#10;&#13;&#10;Description automatically generated">
              <a:extLst>
                <a:ext uri="{FF2B5EF4-FFF2-40B4-BE49-F238E27FC236}">
                  <a16:creationId xmlns:a16="http://schemas.microsoft.com/office/drawing/2014/main" id="{FEF55EBE-8705-2E41-9E3A-90A1F04F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4476" y="3768645"/>
              <a:ext cx="6096000" cy="26822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54A13-DB79-A147-939B-76B7552E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4476" y="597933"/>
              <a:ext cx="6096000" cy="3200400"/>
            </a:xfrm>
            <a:prstGeom prst="rect">
              <a:avLst/>
            </a:prstGeom>
          </p:spPr>
        </p:pic>
        <p:pic>
          <p:nvPicPr>
            <p:cNvPr id="14" name="Picture 13" descr="A screenshot of a video game&#13;&#10;&#13;&#10;Description automatically generated">
              <a:extLst>
                <a:ext uri="{FF2B5EF4-FFF2-40B4-BE49-F238E27FC236}">
                  <a16:creationId xmlns:a16="http://schemas.microsoft.com/office/drawing/2014/main" id="{E6CDB531-CE89-964C-B61C-FF9D59339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09" y="3108218"/>
              <a:ext cx="5020567" cy="2811518"/>
            </a:xfrm>
            <a:prstGeom prst="rect">
              <a:avLst/>
            </a:prstGeom>
          </p:spPr>
        </p:pic>
        <p:pic>
          <p:nvPicPr>
            <p:cNvPr id="15" name="Picture 14" descr="A toy model of a building&#13;&#10;&#13;&#10;Description automatically generated">
              <a:extLst>
                <a:ext uri="{FF2B5EF4-FFF2-40B4-BE49-F238E27FC236}">
                  <a16:creationId xmlns:a16="http://schemas.microsoft.com/office/drawing/2014/main" id="{C24DF4D6-192B-AD41-8E33-6E0F108C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909" y="597933"/>
              <a:ext cx="5020567" cy="2510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9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</Words>
  <Application>Microsoft Macintosh PowerPoint</Application>
  <PresentationFormat>Widescreen</PresentationFormat>
  <Paragraphs>198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Trebuchet MS</vt:lpstr>
      <vt:lpstr>Tw Cen MT</vt:lpstr>
      <vt:lpstr>Circuit</vt:lpstr>
      <vt:lpstr>Practical IoT</vt:lpstr>
      <vt:lpstr>Agenda</vt:lpstr>
      <vt:lpstr>Quick Intro</vt:lpstr>
      <vt:lpstr>What is “SMART”?</vt:lpstr>
      <vt:lpstr>The basics of “SMART” work for everything</vt:lpstr>
      <vt:lpstr>Building smarter cities</vt:lpstr>
      <vt:lpstr>Why Smart Cities?</vt:lpstr>
      <vt:lpstr>What’s stopping this utopia?</vt:lpstr>
      <vt:lpstr>How can we fix it?</vt:lpstr>
      <vt:lpstr>What are we building today?</vt:lpstr>
      <vt:lpstr>Step 1:  Hardware</vt:lpstr>
      <vt:lpstr>Why is hardware scary?</vt:lpstr>
      <vt:lpstr>Electricity fundamentals</vt:lpstr>
      <vt:lpstr>Control Over electricity</vt:lpstr>
      <vt:lpstr>Hardware Overload</vt:lpstr>
      <vt:lpstr>Step 2: Software</vt:lpstr>
      <vt:lpstr>IoT (often) Requires MANY languages</vt:lpstr>
      <vt:lpstr>Why so many languages?</vt:lpstr>
      <vt:lpstr>What goes where?</vt:lpstr>
      <vt:lpstr>PowerPoint Presentation</vt:lpstr>
      <vt:lpstr>Let’s Build Hardware</vt:lpstr>
      <vt:lpstr>OUR Hardware – AKA What’s in this box!?</vt:lpstr>
      <vt:lpstr>Node MCU (esp8266)</vt:lpstr>
      <vt:lpstr>Breadboard basics</vt:lpstr>
      <vt:lpstr>Resistors and LEDs</vt:lpstr>
      <vt:lpstr>SENSOR Basics</vt:lpstr>
      <vt:lpstr>A pinout ‘splainer</vt:lpstr>
      <vt:lpstr>Putting it all together</vt:lpstr>
      <vt:lpstr>Now we have a Fancy Brick</vt:lpstr>
      <vt:lpstr>Device Software</vt:lpstr>
      <vt:lpstr>Let’s Review the code!</vt:lpstr>
      <vt:lpstr>You have now made a brick oven!</vt:lpstr>
      <vt:lpstr>The Stage 2 Smart City</vt:lpstr>
      <vt:lpstr>Get Connected!</vt:lpstr>
      <vt:lpstr>NodeRed – Aggregating devices</vt:lpstr>
      <vt:lpstr>Simulating an intersection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IoT</dc:title>
  <dc:creator>Chris Harrold</dc:creator>
  <cp:lastModifiedBy>Chris Harrold</cp:lastModifiedBy>
  <cp:revision>1</cp:revision>
  <dcterms:created xsi:type="dcterms:W3CDTF">2018-11-11T17:56:04Z</dcterms:created>
  <dcterms:modified xsi:type="dcterms:W3CDTF">2018-11-11T17:56:46Z</dcterms:modified>
</cp:coreProperties>
</file>